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7" r:id="rId3"/>
    <p:sldId id="263" r:id="rId4"/>
    <p:sldId id="258" r:id="rId5"/>
    <p:sldId id="266" r:id="rId6"/>
    <p:sldId id="259" r:id="rId7"/>
    <p:sldId id="264" r:id="rId8"/>
    <p:sldId id="260" r:id="rId9"/>
    <p:sldId id="267" r:id="rId10"/>
    <p:sldId id="261" r:id="rId11"/>
    <p:sldId id="270" r:id="rId12"/>
    <p:sldId id="262" r:id="rId13"/>
    <p:sldId id="271" r:id="rId14"/>
    <p:sldId id="265" r:id="rId15"/>
    <p:sldId id="268" r:id="rId16"/>
    <p:sldId id="269"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clustered"/>
        <c:ser>
          <c:idx val="0"/>
          <c:order val="0"/>
          <c:tx>
            <c:strRef>
              <c:f>Sheet1!$B$1</c:f>
              <c:strCache>
                <c:ptCount val="1"/>
                <c:pt idx="0">
                  <c:v>ProperComm® Costs</c:v>
                </c:pt>
              </c:strCache>
            </c:strRef>
          </c:tx>
          <c:cat>
            <c:strRef>
              <c:f>Sheet1!$A$2:$A$3</c:f>
              <c:strCache>
                <c:ptCount val="2"/>
                <c:pt idx="0">
                  <c:v>Reviewing 50 emails in a year (70 words or less)</c:v>
                </c:pt>
                <c:pt idx="1">
                  <c:v>Reviewing 100 text messages in a year (70 characters or less)</c:v>
                </c:pt>
              </c:strCache>
            </c:strRef>
          </c:cat>
          <c:val>
            <c:numRef>
              <c:f>Sheet1!$B$2:$B$3</c:f>
              <c:numCache>
                <c:formatCode>_("$"* #,##0.00_);_("$"* \(#,##0.00\);_("$"* "-"??_);_(@_)</c:formatCode>
                <c:ptCount val="2"/>
                <c:pt idx="0">
                  <c:v>250</c:v>
                </c:pt>
                <c:pt idx="1">
                  <c:v>100</c:v>
                </c:pt>
              </c:numCache>
            </c:numRef>
          </c:val>
        </c:ser>
        <c:ser>
          <c:idx val="1"/>
          <c:order val="1"/>
          <c:tx>
            <c:strRef>
              <c:f>Sheet1!$C$1</c:f>
              <c:strCache>
                <c:ptCount val="1"/>
                <c:pt idx="0">
                  <c:v>Lawyer Costs</c:v>
                </c:pt>
              </c:strCache>
            </c:strRef>
          </c:tx>
          <c:cat>
            <c:strRef>
              <c:f>Sheet1!$A$2:$A$3</c:f>
              <c:strCache>
                <c:ptCount val="2"/>
                <c:pt idx="0">
                  <c:v>Reviewing 50 emails in a year (70 words or less)</c:v>
                </c:pt>
                <c:pt idx="1">
                  <c:v>Reviewing 100 text messages in a year (70 characters or less)</c:v>
                </c:pt>
              </c:strCache>
            </c:strRef>
          </c:cat>
          <c:val>
            <c:numRef>
              <c:f>Sheet1!$C$2:$C$3</c:f>
              <c:numCache>
                <c:formatCode>_("$"* #,##0.00_);_("$"* \(#,##0.00\);_("$"* "-"??_);_(@_)</c:formatCode>
                <c:ptCount val="2"/>
                <c:pt idx="0">
                  <c:v>3000</c:v>
                </c:pt>
                <c:pt idx="1">
                  <c:v>6000</c:v>
                </c:pt>
              </c:numCache>
            </c:numRef>
          </c:val>
        </c:ser>
        <c:ser>
          <c:idx val="2"/>
          <c:order val="2"/>
          <c:tx>
            <c:strRef>
              <c:f>Sheet1!$D$1</c:f>
              <c:strCache>
                <c:ptCount val="1"/>
                <c:pt idx="0">
                  <c:v>Parenting Coordinator Costs</c:v>
                </c:pt>
              </c:strCache>
            </c:strRef>
          </c:tx>
          <c:cat>
            <c:strRef>
              <c:f>Sheet1!$A$2:$A$3</c:f>
              <c:strCache>
                <c:ptCount val="2"/>
                <c:pt idx="0">
                  <c:v>Reviewing 50 emails in a year (70 words or less)</c:v>
                </c:pt>
                <c:pt idx="1">
                  <c:v>Reviewing 100 text messages in a year (70 characters or less)</c:v>
                </c:pt>
              </c:strCache>
            </c:strRef>
          </c:cat>
          <c:val>
            <c:numRef>
              <c:f>Sheet1!$D$2:$D$3</c:f>
              <c:numCache>
                <c:formatCode>_("$"* #,##0.00_);_("$"* \(#,##0.00\);_("$"* "-"??_);_(@_)</c:formatCode>
                <c:ptCount val="2"/>
                <c:pt idx="0">
                  <c:v>1000</c:v>
                </c:pt>
                <c:pt idx="1">
                  <c:v>2000</c:v>
                </c:pt>
              </c:numCache>
            </c:numRef>
          </c:val>
        </c:ser>
        <c:shape val="box"/>
        <c:axId val="76183040"/>
        <c:axId val="76184576"/>
        <c:axId val="0"/>
      </c:bar3DChart>
      <c:catAx>
        <c:axId val="76183040"/>
        <c:scaling>
          <c:orientation val="minMax"/>
        </c:scaling>
        <c:axPos val="b"/>
        <c:tickLblPos val="nextTo"/>
        <c:txPr>
          <a:bodyPr/>
          <a:lstStyle/>
          <a:p>
            <a:pPr>
              <a:defRPr sz="1600"/>
            </a:pPr>
            <a:endParaRPr lang="en-US"/>
          </a:p>
        </c:txPr>
        <c:crossAx val="76184576"/>
        <c:crosses val="autoZero"/>
        <c:auto val="1"/>
        <c:lblAlgn val="ctr"/>
        <c:lblOffset val="100"/>
      </c:catAx>
      <c:valAx>
        <c:axId val="76184576"/>
        <c:scaling>
          <c:orientation val="minMax"/>
        </c:scaling>
        <c:axPos val="l"/>
        <c:majorGridlines/>
        <c:numFmt formatCode="_(&quot;$&quot;* #,##0.00_);_(&quot;$&quot;* \(#,##0.00\);_(&quot;$&quot;* &quot;-&quot;??_);_(@_)" sourceLinked="1"/>
        <c:tickLblPos val="nextTo"/>
        <c:crossAx val="76183040"/>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5634725131835597"/>
          <c:y val="4.4655933442542192E-2"/>
          <c:w val="0.52583495870355668"/>
          <c:h val="0.75213797848924269"/>
        </c:manualLayout>
      </c:layout>
      <c:barChart>
        <c:barDir val="col"/>
        <c:grouping val="clustered"/>
        <c:ser>
          <c:idx val="0"/>
          <c:order val="0"/>
          <c:tx>
            <c:strRef>
              <c:f>Sheet1!$B$1</c:f>
              <c:strCache>
                <c:ptCount val="1"/>
                <c:pt idx="0">
                  <c:v>ProperComm Costs</c:v>
                </c:pt>
              </c:strCache>
            </c:strRef>
          </c:tx>
          <c:cat>
            <c:strRef>
              <c:f>Sheet1!$A$2:$A$3</c:f>
              <c:strCache>
                <c:ptCount val="2"/>
                <c:pt idx="0">
                  <c:v>Reviewing 5 emails a month (70 words or less)</c:v>
                </c:pt>
                <c:pt idx="1">
                  <c:v>Reviewing 20 text messages a month (70 characters or less)</c:v>
                </c:pt>
              </c:strCache>
            </c:strRef>
          </c:cat>
          <c:val>
            <c:numRef>
              <c:f>Sheet1!$B$2:$B$3</c:f>
              <c:numCache>
                <c:formatCode>_("$"* #,##0.00_);_("$"* \(#,##0.00\);_("$"* "-"??_);_(@_)</c:formatCode>
                <c:ptCount val="2"/>
                <c:pt idx="0">
                  <c:v>25</c:v>
                </c:pt>
                <c:pt idx="1">
                  <c:v>20</c:v>
                </c:pt>
              </c:numCache>
            </c:numRef>
          </c:val>
        </c:ser>
        <c:ser>
          <c:idx val="1"/>
          <c:order val="1"/>
          <c:tx>
            <c:strRef>
              <c:f>Sheet1!$C$1</c:f>
              <c:strCache>
                <c:ptCount val="1"/>
                <c:pt idx="0">
                  <c:v>Attorney Costs</c:v>
                </c:pt>
              </c:strCache>
            </c:strRef>
          </c:tx>
          <c:cat>
            <c:strRef>
              <c:f>Sheet1!$A$2:$A$3</c:f>
              <c:strCache>
                <c:ptCount val="2"/>
                <c:pt idx="0">
                  <c:v>Reviewing 5 emails a month (70 words or less)</c:v>
                </c:pt>
                <c:pt idx="1">
                  <c:v>Reviewing 20 text messages a month (70 characters or less)</c:v>
                </c:pt>
              </c:strCache>
            </c:strRef>
          </c:cat>
          <c:val>
            <c:numRef>
              <c:f>Sheet1!$C$2:$C$3</c:f>
              <c:numCache>
                <c:formatCode>_("$"* #,##0.00_);_("$"* \(#,##0.00\);_("$"* "-"??_);_(@_)</c:formatCode>
                <c:ptCount val="2"/>
                <c:pt idx="0">
                  <c:v>300</c:v>
                </c:pt>
                <c:pt idx="1">
                  <c:v>1200</c:v>
                </c:pt>
              </c:numCache>
            </c:numRef>
          </c:val>
        </c:ser>
        <c:ser>
          <c:idx val="2"/>
          <c:order val="2"/>
          <c:tx>
            <c:strRef>
              <c:f>Sheet1!$D$1</c:f>
              <c:strCache>
                <c:ptCount val="1"/>
                <c:pt idx="0">
                  <c:v>Parenting Coordinator costs</c:v>
                </c:pt>
              </c:strCache>
            </c:strRef>
          </c:tx>
          <c:cat>
            <c:strRef>
              <c:f>Sheet1!$A$2:$A$3</c:f>
              <c:strCache>
                <c:ptCount val="2"/>
                <c:pt idx="0">
                  <c:v>Reviewing 5 emails a month (70 words or less)</c:v>
                </c:pt>
                <c:pt idx="1">
                  <c:v>Reviewing 20 text messages a month (70 characters or less)</c:v>
                </c:pt>
              </c:strCache>
            </c:strRef>
          </c:cat>
          <c:val>
            <c:numRef>
              <c:f>Sheet1!$D$2:$D$3</c:f>
              <c:numCache>
                <c:formatCode>_("$"* #,##0.00_);_("$"* \(#,##0.00\);_("$"* "-"??_);_(@_)</c:formatCode>
                <c:ptCount val="2"/>
                <c:pt idx="0">
                  <c:v>100</c:v>
                </c:pt>
                <c:pt idx="1">
                  <c:v>400</c:v>
                </c:pt>
              </c:numCache>
            </c:numRef>
          </c:val>
        </c:ser>
        <c:axId val="52502912"/>
        <c:axId val="52504448"/>
      </c:barChart>
      <c:catAx>
        <c:axId val="52502912"/>
        <c:scaling>
          <c:orientation val="minMax"/>
        </c:scaling>
        <c:axPos val="b"/>
        <c:tickLblPos val="nextTo"/>
        <c:crossAx val="52504448"/>
        <c:crosses val="autoZero"/>
        <c:auto val="1"/>
        <c:lblAlgn val="ctr"/>
        <c:lblOffset val="100"/>
      </c:catAx>
      <c:valAx>
        <c:axId val="52504448"/>
        <c:scaling>
          <c:orientation val="minMax"/>
        </c:scaling>
        <c:axPos val="l"/>
        <c:majorGridlines/>
        <c:numFmt formatCode="_(&quot;$&quot;* #,##0.00_);_(&quot;$&quot;* \(#,##0.00\);_(&quot;$&quot;* &quot;-&quot;??_);_(@_)" sourceLinked="1"/>
        <c:tickLblPos val="nextTo"/>
        <c:crossAx val="52502912"/>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FF0FEB-6220-4764-A455-B2684494FD34}" type="datetimeFigureOut">
              <a:rPr lang="en-US" smtClean="0"/>
              <a:pPr/>
              <a:t>7/20/2014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2473C7-EBE5-4952-98A4-81E2907309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2473C7-EBE5-4952-98A4-81E29073090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6FFA69-9102-453A-B95B-C338629ED3CD}" type="datetimeFigureOut">
              <a:rPr lang="en-US" smtClean="0"/>
              <a:pPr/>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36D27-4BAC-404A-BE03-7508F9F7C017}" type="slidenum">
              <a:rPr lang="en-US" smtClean="0"/>
              <a:pPr/>
              <a:t>‹#›</a:t>
            </a:fld>
            <a:endParaRPr lang="en-US"/>
          </a:p>
        </p:txBody>
      </p:sp>
    </p:spTree>
    <p:extLst>
      <p:ext uri="{BB962C8B-B14F-4D97-AF65-F5344CB8AC3E}">
        <p14:creationId xmlns:p14="http://schemas.microsoft.com/office/powerpoint/2010/main" xmlns="" val="1397347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6FFA69-9102-453A-B95B-C338629ED3CD}" type="datetimeFigureOut">
              <a:rPr lang="en-US" smtClean="0"/>
              <a:pPr/>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36D27-4BAC-404A-BE03-7508F9F7C017}" type="slidenum">
              <a:rPr lang="en-US" smtClean="0"/>
              <a:pPr/>
              <a:t>‹#›</a:t>
            </a:fld>
            <a:endParaRPr lang="en-US"/>
          </a:p>
        </p:txBody>
      </p:sp>
    </p:spTree>
    <p:extLst>
      <p:ext uri="{BB962C8B-B14F-4D97-AF65-F5344CB8AC3E}">
        <p14:creationId xmlns:p14="http://schemas.microsoft.com/office/powerpoint/2010/main" xmlns="" val="2877051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6FFA69-9102-453A-B95B-C338629ED3CD}" type="datetimeFigureOut">
              <a:rPr lang="en-US" smtClean="0"/>
              <a:pPr/>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36D27-4BAC-404A-BE03-7508F9F7C017}" type="slidenum">
              <a:rPr lang="en-US" smtClean="0"/>
              <a:pPr/>
              <a:t>‹#›</a:t>
            </a:fld>
            <a:endParaRPr lang="en-US"/>
          </a:p>
        </p:txBody>
      </p:sp>
    </p:spTree>
    <p:extLst>
      <p:ext uri="{BB962C8B-B14F-4D97-AF65-F5344CB8AC3E}">
        <p14:creationId xmlns:p14="http://schemas.microsoft.com/office/powerpoint/2010/main" xmlns="" val="3619449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6FFA69-9102-453A-B95B-C338629ED3CD}" type="datetimeFigureOut">
              <a:rPr lang="en-US" smtClean="0"/>
              <a:pPr/>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36D27-4BAC-404A-BE03-7508F9F7C017}" type="slidenum">
              <a:rPr lang="en-US" smtClean="0"/>
              <a:pPr/>
              <a:t>‹#›</a:t>
            </a:fld>
            <a:endParaRPr lang="en-US"/>
          </a:p>
        </p:txBody>
      </p:sp>
    </p:spTree>
    <p:extLst>
      <p:ext uri="{BB962C8B-B14F-4D97-AF65-F5344CB8AC3E}">
        <p14:creationId xmlns:p14="http://schemas.microsoft.com/office/powerpoint/2010/main" xmlns="" val="2900988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6FFA69-9102-453A-B95B-C338629ED3CD}" type="datetimeFigureOut">
              <a:rPr lang="en-US" smtClean="0"/>
              <a:pPr/>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36D27-4BAC-404A-BE03-7508F9F7C017}" type="slidenum">
              <a:rPr lang="en-US" smtClean="0"/>
              <a:pPr/>
              <a:t>‹#›</a:t>
            </a:fld>
            <a:endParaRPr lang="en-US"/>
          </a:p>
        </p:txBody>
      </p:sp>
    </p:spTree>
    <p:extLst>
      <p:ext uri="{BB962C8B-B14F-4D97-AF65-F5344CB8AC3E}">
        <p14:creationId xmlns:p14="http://schemas.microsoft.com/office/powerpoint/2010/main" xmlns="" val="417365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6FFA69-9102-453A-B95B-C338629ED3CD}" type="datetimeFigureOut">
              <a:rPr lang="en-US" smtClean="0"/>
              <a:pPr/>
              <a:t>7/20/2014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736D27-4BAC-404A-BE03-7508F9F7C017}" type="slidenum">
              <a:rPr lang="en-US" smtClean="0"/>
              <a:pPr/>
              <a:t>‹#›</a:t>
            </a:fld>
            <a:endParaRPr lang="en-US"/>
          </a:p>
        </p:txBody>
      </p:sp>
    </p:spTree>
    <p:extLst>
      <p:ext uri="{BB962C8B-B14F-4D97-AF65-F5344CB8AC3E}">
        <p14:creationId xmlns:p14="http://schemas.microsoft.com/office/powerpoint/2010/main" xmlns="" val="590179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6FFA69-9102-453A-B95B-C338629ED3CD}" type="datetimeFigureOut">
              <a:rPr lang="en-US" smtClean="0"/>
              <a:pPr/>
              <a:t>7/20/2014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736D27-4BAC-404A-BE03-7508F9F7C017}" type="slidenum">
              <a:rPr lang="en-US" smtClean="0"/>
              <a:pPr/>
              <a:t>‹#›</a:t>
            </a:fld>
            <a:endParaRPr lang="en-US"/>
          </a:p>
        </p:txBody>
      </p:sp>
    </p:spTree>
    <p:extLst>
      <p:ext uri="{BB962C8B-B14F-4D97-AF65-F5344CB8AC3E}">
        <p14:creationId xmlns:p14="http://schemas.microsoft.com/office/powerpoint/2010/main" xmlns="" val="1426198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6FFA69-9102-453A-B95B-C338629ED3CD}" type="datetimeFigureOut">
              <a:rPr lang="en-US" smtClean="0"/>
              <a:pPr/>
              <a:t>7/20/2014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736D27-4BAC-404A-BE03-7508F9F7C017}" type="slidenum">
              <a:rPr lang="en-US" smtClean="0"/>
              <a:pPr/>
              <a:t>‹#›</a:t>
            </a:fld>
            <a:endParaRPr lang="en-US"/>
          </a:p>
        </p:txBody>
      </p:sp>
    </p:spTree>
    <p:extLst>
      <p:ext uri="{BB962C8B-B14F-4D97-AF65-F5344CB8AC3E}">
        <p14:creationId xmlns:p14="http://schemas.microsoft.com/office/powerpoint/2010/main" xmlns="" val="1308092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6FFA69-9102-453A-B95B-C338629ED3CD}" type="datetimeFigureOut">
              <a:rPr lang="en-US" smtClean="0"/>
              <a:pPr/>
              <a:t>7/20/2014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736D27-4BAC-404A-BE03-7508F9F7C017}" type="slidenum">
              <a:rPr lang="en-US" smtClean="0"/>
              <a:pPr/>
              <a:t>‹#›</a:t>
            </a:fld>
            <a:endParaRPr lang="en-US"/>
          </a:p>
        </p:txBody>
      </p:sp>
    </p:spTree>
    <p:extLst>
      <p:ext uri="{BB962C8B-B14F-4D97-AF65-F5344CB8AC3E}">
        <p14:creationId xmlns:p14="http://schemas.microsoft.com/office/powerpoint/2010/main" xmlns="" val="2064344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FFA69-9102-453A-B95B-C338629ED3CD}" type="datetimeFigureOut">
              <a:rPr lang="en-US" smtClean="0"/>
              <a:pPr/>
              <a:t>7/20/2014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736D27-4BAC-404A-BE03-7508F9F7C017}" type="slidenum">
              <a:rPr lang="en-US" smtClean="0"/>
              <a:pPr/>
              <a:t>‹#›</a:t>
            </a:fld>
            <a:endParaRPr lang="en-US"/>
          </a:p>
        </p:txBody>
      </p:sp>
    </p:spTree>
    <p:extLst>
      <p:ext uri="{BB962C8B-B14F-4D97-AF65-F5344CB8AC3E}">
        <p14:creationId xmlns:p14="http://schemas.microsoft.com/office/powerpoint/2010/main" xmlns="" val="1898203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FFA69-9102-453A-B95B-C338629ED3CD}" type="datetimeFigureOut">
              <a:rPr lang="en-US" smtClean="0"/>
              <a:pPr/>
              <a:t>7/20/2014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736D27-4BAC-404A-BE03-7508F9F7C017}" type="slidenum">
              <a:rPr lang="en-US" smtClean="0"/>
              <a:pPr/>
              <a:t>‹#›</a:t>
            </a:fld>
            <a:endParaRPr lang="en-US"/>
          </a:p>
        </p:txBody>
      </p:sp>
    </p:spTree>
    <p:extLst>
      <p:ext uri="{BB962C8B-B14F-4D97-AF65-F5344CB8AC3E}">
        <p14:creationId xmlns:p14="http://schemas.microsoft.com/office/powerpoint/2010/main" xmlns="" val="2319091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6FFA69-9102-453A-B95B-C338629ED3CD}" type="datetimeFigureOut">
              <a:rPr lang="en-US" smtClean="0"/>
              <a:pPr/>
              <a:t>7/20/2014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736D27-4BAC-404A-BE03-7508F9F7C017}" type="slidenum">
              <a:rPr lang="en-US" smtClean="0"/>
              <a:pPr/>
              <a:t>‹#›</a:t>
            </a:fld>
            <a:endParaRPr lang="en-US"/>
          </a:p>
        </p:txBody>
      </p:sp>
    </p:spTree>
    <p:extLst>
      <p:ext uri="{BB962C8B-B14F-4D97-AF65-F5344CB8AC3E}">
        <p14:creationId xmlns:p14="http://schemas.microsoft.com/office/powerpoint/2010/main" xmlns="" val="19398439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4343400"/>
          </a:xfrm>
        </p:spPr>
        <p:txBody>
          <a:bodyPr>
            <a:normAutofit/>
          </a:bodyPr>
          <a:lstStyle/>
          <a:p>
            <a:r>
              <a:rPr lang="en-US" b="1" dirty="0" smtClean="0"/>
              <a:t>Welcome</a:t>
            </a:r>
            <a:br>
              <a:rPr lang="en-US" b="1" dirty="0" smtClean="0"/>
            </a:br>
            <a:r>
              <a:rPr lang="en-US" sz="3200" b="1" dirty="0" smtClean="0"/>
              <a:t>to</a:t>
            </a:r>
            <a:r>
              <a:rPr lang="en-US" b="1" dirty="0" smtClean="0"/>
              <a:t/>
            </a:r>
            <a:br>
              <a:rPr lang="en-US" b="1" dirty="0" smtClean="0"/>
            </a:br>
            <a:r>
              <a:rPr lang="en-US" b="1" dirty="0" smtClean="0"/>
              <a:t> </a:t>
            </a:r>
            <a:r>
              <a:rPr lang="en-US" sz="6600" b="1" dirty="0" smtClean="0">
                <a:solidFill>
                  <a:schemeClr val="tx2">
                    <a:lumMod val="60000"/>
                    <a:lumOff val="40000"/>
                  </a:schemeClr>
                </a:solidFill>
              </a:rPr>
              <a:t>Proper</a:t>
            </a:r>
            <a:r>
              <a:rPr lang="en-US" sz="6600" b="1" dirty="0" smtClean="0">
                <a:solidFill>
                  <a:srgbClr val="92D050"/>
                </a:solidFill>
              </a:rPr>
              <a:t>Comm</a:t>
            </a:r>
            <a:r>
              <a:rPr lang="en-US" sz="6600" b="1" dirty="0" smtClean="0"/>
              <a:t>®</a:t>
            </a:r>
            <a:endParaRPr lang="en-US" sz="6600" b="1" dirty="0"/>
          </a:p>
        </p:txBody>
      </p:sp>
    </p:spTree>
    <p:extLst>
      <p:ext uri="{BB962C8B-B14F-4D97-AF65-F5344CB8AC3E}">
        <p14:creationId xmlns:p14="http://schemas.microsoft.com/office/powerpoint/2010/main" xmlns="" val="669853824"/>
      </p:ext>
    </p:extLst>
  </p:cSld>
  <p:clrMapOvr>
    <a:masterClrMapping/>
  </p:clrMapOvr>
  <mc:AlternateContent xmlns:mc="http://schemas.openxmlformats.org/markup-compatibility/2006">
    <mc:Choice xmlns:p14="http://schemas.microsoft.com/office/powerpoint/2010/main" xmlns="" Requires="p14">
      <p:transition p14:dur="250" advTm="15000"/>
    </mc:Choice>
    <mc:Fallback>
      <p:transition advTm="15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143000"/>
          </a:xfrm>
        </p:spPr>
        <p:txBody>
          <a:bodyPr>
            <a:normAutofit/>
          </a:bodyPr>
          <a:lstStyle/>
          <a:p>
            <a:r>
              <a:rPr lang="en-US" b="1" dirty="0" smtClean="0"/>
              <a:t>How ProperComm® Teaches Parents</a:t>
            </a:r>
            <a:endParaRPr lang="en-US" dirty="0"/>
          </a:p>
        </p:txBody>
      </p:sp>
      <p:sp>
        <p:nvSpPr>
          <p:cNvPr id="3" name="Content Placeholder 2"/>
          <p:cNvSpPr>
            <a:spLocks noGrp="1"/>
          </p:cNvSpPr>
          <p:nvPr>
            <p:ph idx="1"/>
          </p:nvPr>
        </p:nvSpPr>
        <p:spPr/>
        <p:txBody>
          <a:bodyPr/>
          <a:lstStyle/>
          <a:p>
            <a:pPr marL="0" indent="0" algn="just">
              <a:buNone/>
            </a:pPr>
            <a:r>
              <a:rPr lang="en-US" u="sng" dirty="0" smtClean="0"/>
              <a:t>By Positive Reinforcement</a:t>
            </a:r>
            <a:r>
              <a:rPr lang="en-US" dirty="0" smtClean="0"/>
              <a:t> – After 20 consecutive appropriate emails over at least a 90 day period or 40 consecutive appropriate text messages over a 90 day period or a combination of 40 consecutive appropriate emails and text messages over a 90 day period, the client receives a certificate acknowledging his/her ability to communicate appropriately, which can be provided to the Court;</a:t>
            </a:r>
          </a:p>
          <a:p>
            <a:endParaRPr lang="en-US" dirty="0"/>
          </a:p>
        </p:txBody>
      </p:sp>
    </p:spTree>
    <p:extLst>
      <p:ext uri="{BB962C8B-B14F-4D97-AF65-F5344CB8AC3E}">
        <p14:creationId xmlns:p14="http://schemas.microsoft.com/office/powerpoint/2010/main" xmlns="" val="2153928716"/>
      </p:ext>
    </p:extLst>
  </p:cSld>
  <p:clrMapOvr>
    <a:masterClrMapping/>
  </p:clrMapOvr>
  <p:transition spd="slow" advTm="15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EXAMPLE OF APPROPRIATE MESSAGE</a:t>
            </a:r>
            <a:endParaRPr lang="en-US" b="1" dirty="0"/>
          </a:p>
        </p:txBody>
      </p:sp>
      <p:sp>
        <p:nvSpPr>
          <p:cNvPr id="3" name="Content Placeholder 2"/>
          <p:cNvSpPr>
            <a:spLocks noGrp="1"/>
          </p:cNvSpPr>
          <p:nvPr>
            <p:ph idx="1"/>
          </p:nvPr>
        </p:nvSpPr>
        <p:spPr/>
        <p:txBody>
          <a:bodyPr>
            <a:normAutofit/>
          </a:bodyPr>
          <a:lstStyle/>
          <a:p>
            <a:pPr marL="0" indent="0" algn="just">
              <a:buNone/>
            </a:pPr>
            <a:r>
              <a:rPr lang="en-US" b="1" dirty="0" smtClean="0"/>
              <a:t>Before ProperComm®</a:t>
            </a:r>
          </a:p>
          <a:p>
            <a:pPr marL="0" indent="0" algn="just">
              <a:buNone/>
            </a:pPr>
            <a:endParaRPr lang="en-US" sz="1600" dirty="0"/>
          </a:p>
          <a:p>
            <a:pPr marL="0" indent="0" algn="just">
              <a:buNone/>
            </a:pPr>
            <a:r>
              <a:rPr lang="en-US" b="1" dirty="0" smtClean="0">
                <a:solidFill>
                  <a:srgbClr val="00B050"/>
                </a:solidFill>
              </a:rPr>
              <a:t>I will be able to pick up Johnny at 5pm.  Please let me know if that works.</a:t>
            </a:r>
          </a:p>
          <a:p>
            <a:pPr marL="0" indent="0" algn="just">
              <a:buNone/>
            </a:pPr>
            <a:endParaRPr lang="en-US" dirty="0" smtClean="0"/>
          </a:p>
          <a:p>
            <a:pPr marL="0" indent="0" algn="just">
              <a:buNone/>
            </a:pPr>
            <a:r>
              <a:rPr lang="en-US" b="1" dirty="0" smtClean="0"/>
              <a:t>After ProperComm®</a:t>
            </a:r>
          </a:p>
          <a:p>
            <a:pPr marL="0" indent="0" algn="just">
              <a:buNone/>
            </a:pPr>
            <a:endParaRPr lang="en-US" sz="1600" dirty="0"/>
          </a:p>
          <a:p>
            <a:pPr marL="0" indent="0" algn="just">
              <a:buNone/>
            </a:pPr>
            <a:r>
              <a:rPr lang="en-US" b="1" dirty="0" smtClean="0">
                <a:solidFill>
                  <a:srgbClr val="0070C0"/>
                </a:solidFill>
              </a:rPr>
              <a:t>Good message – no  edits !</a:t>
            </a:r>
            <a:endParaRPr lang="en-US" b="1" dirty="0">
              <a:solidFill>
                <a:srgbClr val="0070C0"/>
              </a:solidFill>
            </a:endParaRPr>
          </a:p>
        </p:txBody>
      </p:sp>
    </p:spTree>
    <p:extLst>
      <p:ext uri="{BB962C8B-B14F-4D97-AF65-F5344CB8AC3E}">
        <p14:creationId xmlns:p14="http://schemas.microsoft.com/office/powerpoint/2010/main" xmlns="" val="3580791948"/>
      </p:ext>
    </p:extLst>
  </p:cSld>
  <p:clrMapOvr>
    <a:masterClrMapping/>
  </p:clrMapOvr>
  <p:transition spd="slow" advTm="4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rmAutofit/>
          </a:bodyPr>
          <a:lstStyle/>
          <a:p>
            <a:r>
              <a:rPr lang="en-US" b="1" dirty="0" smtClean="0"/>
              <a:t>How ProperComm® Teaches Parents</a:t>
            </a:r>
            <a:endParaRPr lang="en-US" dirty="0"/>
          </a:p>
        </p:txBody>
      </p:sp>
      <p:sp>
        <p:nvSpPr>
          <p:cNvPr id="3" name="Content Placeholder 2"/>
          <p:cNvSpPr>
            <a:spLocks noGrp="1"/>
          </p:cNvSpPr>
          <p:nvPr>
            <p:ph idx="1"/>
          </p:nvPr>
        </p:nvSpPr>
        <p:spPr/>
        <p:txBody>
          <a:bodyPr/>
          <a:lstStyle/>
          <a:p>
            <a:pPr marL="0" indent="0" algn="just">
              <a:buNone/>
            </a:pPr>
            <a:r>
              <a:rPr lang="en-US" u="sng" dirty="0" smtClean="0"/>
              <a:t>By Negative Reinforcement </a:t>
            </a:r>
            <a:r>
              <a:rPr lang="en-US" dirty="0" smtClean="0"/>
              <a:t>– Emails cost $5 for the first 70 words – text messages cost $1 for the first 70 characters.  The parties must decide if the next word is worth another $5 or $1. This teaches the parties to be brief, direct and to the point.  It also provides for a negative consequence for long rants.</a:t>
            </a:r>
          </a:p>
          <a:p>
            <a:pPr marL="0" indent="0" algn="just">
              <a:buNone/>
            </a:pPr>
            <a:endParaRPr lang="en-US" dirty="0"/>
          </a:p>
        </p:txBody>
      </p:sp>
    </p:spTree>
    <p:extLst>
      <p:ext uri="{BB962C8B-B14F-4D97-AF65-F5344CB8AC3E}">
        <p14:creationId xmlns:p14="http://schemas.microsoft.com/office/powerpoint/2010/main" xmlns="" val="2577090218"/>
      </p:ext>
    </p:extLst>
  </p:cSld>
  <p:clrMapOvr>
    <a:masterClrMapping/>
  </p:clrMapOvr>
  <p:transition spd="slow" advTm="35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EXAMPLE</a:t>
            </a:r>
            <a:endParaRPr lang="en-US" b="1" dirty="0"/>
          </a:p>
        </p:txBody>
      </p:sp>
      <p:sp>
        <p:nvSpPr>
          <p:cNvPr id="3" name="Content Placeholder 2"/>
          <p:cNvSpPr>
            <a:spLocks noGrp="1"/>
          </p:cNvSpPr>
          <p:nvPr>
            <p:ph idx="1"/>
          </p:nvPr>
        </p:nvSpPr>
        <p:spPr>
          <a:xfrm>
            <a:off x="304800" y="1066800"/>
            <a:ext cx="8534400" cy="5410200"/>
          </a:xfrm>
        </p:spPr>
        <p:txBody>
          <a:bodyPr>
            <a:normAutofit fontScale="62500" lnSpcReduction="20000"/>
          </a:bodyPr>
          <a:lstStyle/>
          <a:p>
            <a:pPr marL="0" indent="0">
              <a:buNone/>
            </a:pPr>
            <a:r>
              <a:rPr lang="en-US" b="1" dirty="0" smtClean="0"/>
              <a:t>Before ProperComm®</a:t>
            </a:r>
          </a:p>
          <a:p>
            <a:pPr marL="0" indent="0" algn="just">
              <a:buNone/>
            </a:pPr>
            <a:endParaRPr lang="en-US" sz="2200" dirty="0" smtClean="0"/>
          </a:p>
          <a:p>
            <a:pPr marL="0" indent="0" algn="just">
              <a:buNone/>
            </a:pPr>
            <a:r>
              <a:rPr lang="en-US" b="1" dirty="0" smtClean="0">
                <a:solidFill>
                  <a:srgbClr val="00B050"/>
                </a:solidFill>
              </a:rPr>
              <a:t>I </a:t>
            </a:r>
            <a:r>
              <a:rPr lang="en-US" b="1" dirty="0">
                <a:solidFill>
                  <a:srgbClr val="00B050"/>
                </a:solidFill>
              </a:rPr>
              <a:t>am taking Dustin hunting.  Please dress him appropriately, in case you do not know, he needs to wear his camouflage outfit.  I am not sure when we will be back.   </a:t>
            </a:r>
          </a:p>
          <a:p>
            <a:pPr marL="0" indent="0" algn="just">
              <a:buNone/>
            </a:pPr>
            <a:r>
              <a:rPr lang="en-US" b="1" dirty="0">
                <a:solidFill>
                  <a:srgbClr val="00B050"/>
                </a:solidFill>
              </a:rPr>
              <a:t>On a separate note, </a:t>
            </a:r>
            <a:r>
              <a:rPr lang="en-US" b="1" dirty="0" err="1">
                <a:solidFill>
                  <a:srgbClr val="00B050"/>
                </a:solidFill>
              </a:rPr>
              <a:t>Kandi</a:t>
            </a:r>
            <a:r>
              <a:rPr lang="en-US" b="1" dirty="0">
                <a:solidFill>
                  <a:srgbClr val="00B050"/>
                </a:solidFill>
              </a:rPr>
              <a:t> will take care of Ava while I am gone with Dustin.  Please don't make a big deal of it.  Your constant </a:t>
            </a:r>
            <a:r>
              <a:rPr lang="en-US" b="1" dirty="0" smtClean="0">
                <a:solidFill>
                  <a:srgbClr val="00B050"/>
                </a:solidFill>
              </a:rPr>
              <a:t>bitching </a:t>
            </a:r>
            <a:r>
              <a:rPr lang="en-US" b="1" dirty="0">
                <a:solidFill>
                  <a:srgbClr val="00B050"/>
                </a:solidFill>
              </a:rPr>
              <a:t>just aggravates the situation.</a:t>
            </a:r>
          </a:p>
          <a:p>
            <a:pPr marL="0" indent="0" algn="just">
              <a:buNone/>
            </a:pPr>
            <a:r>
              <a:rPr lang="en-US" b="1" dirty="0" smtClean="0">
                <a:solidFill>
                  <a:srgbClr val="00B050"/>
                </a:solidFill>
              </a:rPr>
              <a:t>As </a:t>
            </a:r>
            <a:r>
              <a:rPr lang="en-US" b="1" dirty="0">
                <a:solidFill>
                  <a:srgbClr val="00B050"/>
                </a:solidFill>
              </a:rPr>
              <a:t>far as paying you the amount owed per the decree, you only bring that shit up when there is an issue with the kids.  Take me back to fucking court, because I am done with you bitching about it</a:t>
            </a:r>
            <a:r>
              <a:rPr lang="en-US" b="1" dirty="0" smtClean="0">
                <a:solidFill>
                  <a:srgbClr val="00B050"/>
                </a:solidFill>
              </a:rPr>
              <a:t>. </a:t>
            </a:r>
            <a:r>
              <a:rPr lang="en-US" b="1" u="sng" dirty="0" smtClean="0">
                <a:solidFill>
                  <a:srgbClr val="FF0000"/>
                </a:solidFill>
              </a:rPr>
              <a:t>(102 words = $10)</a:t>
            </a:r>
          </a:p>
          <a:p>
            <a:pPr marL="0" indent="0">
              <a:buNone/>
            </a:pPr>
            <a:endParaRPr lang="en-US" sz="2200" dirty="0" smtClean="0"/>
          </a:p>
          <a:p>
            <a:pPr marL="0" indent="0">
              <a:buNone/>
            </a:pPr>
            <a:r>
              <a:rPr lang="en-US" b="1" dirty="0" smtClean="0"/>
              <a:t>After ProperComm®</a:t>
            </a:r>
          </a:p>
          <a:p>
            <a:pPr marL="0" indent="0" algn="just">
              <a:buNone/>
            </a:pPr>
            <a:endParaRPr lang="en-US" sz="2200" dirty="0"/>
          </a:p>
          <a:p>
            <a:pPr marL="0" indent="0" algn="just">
              <a:buNone/>
            </a:pPr>
            <a:r>
              <a:rPr lang="en-US" b="1" dirty="0" smtClean="0">
                <a:solidFill>
                  <a:srgbClr val="00B0F0"/>
                </a:solidFill>
              </a:rPr>
              <a:t>I am taking Dustin Hunting.  Please have him wear his camouflage outfit.  I’m not sure when we will be back.  </a:t>
            </a:r>
            <a:r>
              <a:rPr lang="en-US" b="1" dirty="0" err="1" smtClean="0">
                <a:solidFill>
                  <a:srgbClr val="00B0F0"/>
                </a:solidFill>
              </a:rPr>
              <a:t>Kandi</a:t>
            </a:r>
            <a:r>
              <a:rPr lang="en-US" b="1" dirty="0" smtClean="0">
                <a:solidFill>
                  <a:srgbClr val="00B0F0"/>
                </a:solidFill>
              </a:rPr>
              <a:t> will be taking care of Ava while I’m gone.</a:t>
            </a:r>
          </a:p>
          <a:p>
            <a:pPr marL="0" indent="0" algn="just">
              <a:buNone/>
            </a:pPr>
            <a:endParaRPr lang="en-US" sz="2200" b="1" dirty="0">
              <a:solidFill>
                <a:srgbClr val="00B0F0"/>
              </a:solidFill>
            </a:endParaRPr>
          </a:p>
          <a:p>
            <a:pPr marL="0" indent="0" algn="just">
              <a:buNone/>
            </a:pPr>
            <a:r>
              <a:rPr lang="en-US" b="1" dirty="0" smtClean="0">
                <a:solidFill>
                  <a:srgbClr val="00B0F0"/>
                </a:solidFill>
              </a:rPr>
              <a:t>As far as paying the amount from the decree take me back to court. </a:t>
            </a:r>
            <a:r>
              <a:rPr lang="en-US" b="1" u="sng" dirty="0" smtClean="0">
                <a:solidFill>
                  <a:srgbClr val="FF0000"/>
                </a:solidFill>
              </a:rPr>
              <a:t>(47 words = $5 and an appropriate message towards certificate)</a:t>
            </a:r>
            <a:endParaRPr lang="en-US" b="1" u="sng" dirty="0">
              <a:solidFill>
                <a:srgbClr val="FF0000"/>
              </a:solidFill>
            </a:endParaRPr>
          </a:p>
        </p:txBody>
      </p:sp>
    </p:spTree>
    <p:extLst>
      <p:ext uri="{BB962C8B-B14F-4D97-AF65-F5344CB8AC3E}">
        <p14:creationId xmlns:p14="http://schemas.microsoft.com/office/powerpoint/2010/main" xmlns="" val="1764011745"/>
      </p:ext>
    </p:extLst>
  </p:cSld>
  <p:clrMapOvr>
    <a:masterClrMapping/>
  </p:clrMapOvr>
  <mc:AlternateContent xmlns:mc="http://schemas.openxmlformats.org/markup-compatibility/2006">
    <mc:Choice xmlns:p14="http://schemas.microsoft.com/office/powerpoint/2010/main" xmlns="" Requires="p14">
      <p:transition spd="slow" p14:dur="3000" advTm="45000"/>
    </mc:Choice>
    <mc:Fallback>
      <p:transition spd="slow" advTm="45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b="1" dirty="0" smtClean="0"/>
              <a:t>ProperComm® reduces abuse </a:t>
            </a:r>
            <a:br>
              <a:rPr lang="en-US" b="1" dirty="0" smtClean="0"/>
            </a:br>
            <a:r>
              <a:rPr lang="en-US" b="1" dirty="0" smtClean="0"/>
              <a:t>and conflict</a:t>
            </a:r>
            <a:endParaRPr lang="en-US" b="1"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It is often necessary for victims to continue to communicate with their abusers and they can become anxious and afraid to open emails and/or text messages. </a:t>
            </a:r>
          </a:p>
          <a:p>
            <a:pPr marL="0" indent="0" algn="just">
              <a:buNone/>
            </a:pPr>
            <a:endParaRPr lang="en-US" dirty="0"/>
          </a:p>
          <a:p>
            <a:pPr marL="0" indent="0" algn="just">
              <a:buNone/>
            </a:pPr>
            <a:r>
              <a:rPr lang="en-US" dirty="0" smtClean="0"/>
              <a:t>ProperComm® eliminates that fear because the abusive language never finds its way to the victim unless there is a threat.  All threats will be sent through without editing.</a:t>
            </a:r>
          </a:p>
        </p:txBody>
      </p:sp>
    </p:spTree>
    <p:extLst>
      <p:ext uri="{BB962C8B-B14F-4D97-AF65-F5344CB8AC3E}">
        <p14:creationId xmlns:p14="http://schemas.microsoft.com/office/powerpoint/2010/main" xmlns="" val="1914413826"/>
      </p:ext>
    </p:extLst>
  </p:cSld>
  <p:clrMapOvr>
    <a:masterClrMapping/>
  </p:clrMapOvr>
  <p:transition spd="slow" advTm="22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a:t>
            </a:r>
            <a:endParaRPr lang="en-US" b="1" dirty="0"/>
          </a:p>
        </p:txBody>
      </p:sp>
      <p:sp>
        <p:nvSpPr>
          <p:cNvPr id="3" name="Content Placeholder 2"/>
          <p:cNvSpPr>
            <a:spLocks noGrp="1"/>
          </p:cNvSpPr>
          <p:nvPr>
            <p:ph idx="1"/>
          </p:nvPr>
        </p:nvSpPr>
        <p:spPr>
          <a:xfrm>
            <a:off x="457200" y="1295400"/>
            <a:ext cx="8229600" cy="5257800"/>
          </a:xfrm>
        </p:spPr>
        <p:txBody>
          <a:bodyPr>
            <a:normAutofit lnSpcReduction="10000"/>
          </a:bodyPr>
          <a:lstStyle/>
          <a:p>
            <a:pPr marL="0" indent="0">
              <a:buNone/>
            </a:pPr>
            <a:r>
              <a:rPr lang="en-US" b="1" dirty="0" smtClean="0"/>
              <a:t>Before ProperComm®</a:t>
            </a:r>
          </a:p>
          <a:p>
            <a:pPr marL="0" indent="0" algn="just">
              <a:buNone/>
            </a:pPr>
            <a:r>
              <a:rPr lang="en-US" b="1" dirty="0" smtClean="0">
                <a:solidFill>
                  <a:srgbClr val="00B050"/>
                </a:solidFill>
              </a:rPr>
              <a:t>Debbie – You are a bitch, you have always been a bitch and no man is ever going to want to get near you.  You ruined this relationship, not me.  Your constant whining about shit is what caused me to go elsewhere.  That and your fat ass!  I want nothing to do with you! I don’t even want to see you.  I will get Billy from daycare today.</a:t>
            </a:r>
          </a:p>
          <a:p>
            <a:pPr marL="0" indent="0">
              <a:buNone/>
            </a:pPr>
            <a:r>
              <a:rPr lang="en-US" b="1" dirty="0" smtClean="0"/>
              <a:t>After ProperComm®</a:t>
            </a:r>
          </a:p>
          <a:p>
            <a:pPr marL="0" indent="0">
              <a:buNone/>
            </a:pPr>
            <a:r>
              <a:rPr lang="en-US" b="1" dirty="0" smtClean="0">
                <a:solidFill>
                  <a:srgbClr val="0070C0"/>
                </a:solidFill>
              </a:rPr>
              <a:t>I will get Billy from daycare today.</a:t>
            </a:r>
            <a:endParaRPr lang="en-US" b="1" dirty="0">
              <a:solidFill>
                <a:srgbClr val="0070C0"/>
              </a:solidFill>
            </a:endParaRPr>
          </a:p>
        </p:txBody>
      </p:sp>
    </p:spTree>
    <p:extLst>
      <p:ext uri="{BB962C8B-B14F-4D97-AF65-F5344CB8AC3E}">
        <p14:creationId xmlns:p14="http://schemas.microsoft.com/office/powerpoint/2010/main" xmlns="" val="1472908961"/>
      </p:ext>
    </p:extLst>
  </p:cSld>
  <p:clrMapOvr>
    <a:masterClrMapping/>
  </p:clrMapOvr>
  <mc:AlternateContent xmlns:mc="http://schemas.openxmlformats.org/markup-compatibility/2006">
    <mc:Choice xmlns:p14="http://schemas.microsoft.com/office/powerpoint/2010/main" xmlns="" Requires="p14">
      <p:transition spd="slow" p14:dur="2000" advTm="45000"/>
    </mc:Choice>
    <mc:Fallback>
      <p:transition spd="slow" advTm="45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of Threat</a:t>
            </a:r>
            <a:endParaRPr lang="en-US" b="1"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n-US" b="1" dirty="0" smtClean="0"/>
              <a:t>Before ProperComm®</a:t>
            </a:r>
          </a:p>
          <a:p>
            <a:pPr marL="0" indent="0" algn="just">
              <a:buNone/>
            </a:pPr>
            <a:endParaRPr lang="en-US" sz="2300" b="1" dirty="0" smtClean="0"/>
          </a:p>
          <a:p>
            <a:pPr marL="0" indent="0" algn="just">
              <a:buNone/>
            </a:pPr>
            <a:r>
              <a:rPr lang="en-US" b="1" dirty="0" smtClean="0">
                <a:solidFill>
                  <a:srgbClr val="00B050"/>
                </a:solidFill>
              </a:rPr>
              <a:t>Lori – I love you . . . I have always loved you.  Please do not do this to me.  I cannot take this anymore.  If I can’t have you no one will.  I cannot live knowing you are with someone else.  You are putting nails in both our coffins.</a:t>
            </a:r>
          </a:p>
          <a:p>
            <a:pPr marL="0" indent="0" algn="just">
              <a:buNone/>
            </a:pPr>
            <a:endParaRPr lang="en-US" sz="2300" dirty="0" smtClean="0"/>
          </a:p>
          <a:p>
            <a:pPr marL="0" indent="0" algn="just">
              <a:buNone/>
            </a:pPr>
            <a:r>
              <a:rPr lang="en-US" b="1" dirty="0" smtClean="0"/>
              <a:t>After ProperComm®</a:t>
            </a:r>
          </a:p>
          <a:p>
            <a:pPr marL="0" indent="0" algn="just">
              <a:buNone/>
            </a:pPr>
            <a:endParaRPr lang="en-US" sz="2100" dirty="0" smtClean="0"/>
          </a:p>
          <a:p>
            <a:pPr marL="0" indent="0" algn="just">
              <a:buNone/>
            </a:pPr>
            <a:r>
              <a:rPr lang="en-US" b="1" dirty="0" smtClean="0">
                <a:solidFill>
                  <a:srgbClr val="FF0000"/>
                </a:solidFill>
              </a:rPr>
              <a:t>Message to Sender </a:t>
            </a:r>
            <a:r>
              <a:rPr lang="en-US" b="1" dirty="0" smtClean="0">
                <a:solidFill>
                  <a:srgbClr val="0070C0"/>
                </a:solidFill>
              </a:rPr>
              <a:t>– Your email was forwarded to the intended recipient as a threat and without editing.</a:t>
            </a:r>
          </a:p>
          <a:p>
            <a:pPr marL="0" indent="0" algn="just">
              <a:buNone/>
            </a:pPr>
            <a:endParaRPr lang="en-US" sz="2100" dirty="0"/>
          </a:p>
          <a:p>
            <a:pPr marL="0" indent="0" algn="just">
              <a:buNone/>
            </a:pPr>
            <a:r>
              <a:rPr lang="en-US" b="1" dirty="0" smtClean="0">
                <a:solidFill>
                  <a:srgbClr val="FF0000"/>
                </a:solidFill>
              </a:rPr>
              <a:t>The intended recipient would receive the entire unedited version.</a:t>
            </a:r>
            <a:endParaRPr lang="en-US" b="1" dirty="0">
              <a:solidFill>
                <a:srgbClr val="FF0000"/>
              </a:solidFill>
            </a:endParaRPr>
          </a:p>
        </p:txBody>
      </p:sp>
    </p:spTree>
    <p:extLst>
      <p:ext uri="{BB962C8B-B14F-4D97-AF65-F5344CB8AC3E}">
        <p14:creationId xmlns:p14="http://schemas.microsoft.com/office/powerpoint/2010/main" xmlns="" val="3134449071"/>
      </p:ext>
    </p:extLst>
  </p:cSld>
  <p:clrMapOvr>
    <a:masterClrMapping/>
  </p:clrMapOvr>
  <mc:AlternateContent xmlns:mc="http://schemas.openxmlformats.org/markup-compatibility/2006">
    <mc:Choice xmlns:p14="http://schemas.microsoft.com/office/powerpoint/2010/main" xmlns="" Requires="p14">
      <p:transition spd="slow" p14:dur="2000" advTm="45000"/>
    </mc:Choice>
    <mc:Fallback>
      <p:transition spd="slow" advTm="45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Reducing Co-Parent’s Expenses</a:t>
            </a:r>
            <a:endParaRPr lang="en-US" b="1"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When the parties are constantly sending hostile messages to each other they are more likely to end up back in litigation with many email exhibits showing the other parties’ abusive behavior.  </a:t>
            </a:r>
          </a:p>
          <a:p>
            <a:pPr marL="0" indent="0" algn="just">
              <a:buNone/>
            </a:pPr>
            <a:endParaRPr lang="en-US" dirty="0"/>
          </a:p>
          <a:p>
            <a:pPr marL="0" indent="0" algn="just">
              <a:buNone/>
            </a:pPr>
            <a:r>
              <a:rPr lang="en-US" dirty="0" smtClean="0"/>
              <a:t>Costs incurred in litigation include but are not limited to attorney fees, filing fees and often times mental health professional fees.</a:t>
            </a:r>
            <a:endParaRPr lang="en-US" dirty="0"/>
          </a:p>
        </p:txBody>
      </p:sp>
    </p:spTree>
    <p:extLst>
      <p:ext uri="{BB962C8B-B14F-4D97-AF65-F5344CB8AC3E}">
        <p14:creationId xmlns:p14="http://schemas.microsoft.com/office/powerpoint/2010/main" xmlns="" val="2734735843"/>
      </p:ext>
    </p:extLst>
  </p:cSld>
  <p:clrMapOvr>
    <a:masterClrMapping/>
  </p:clrMapOvr>
  <p:transition advTm="25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Reducing costs</a:t>
            </a:r>
            <a:endParaRPr lang="en-US" b="1"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Attorneys are often required to revise clients emails at their regular hourly rate.  For example, an attorney charging $300 per hour with a minimum billing of .2 would charge the client $60 minimum to revise an email.</a:t>
            </a:r>
          </a:p>
          <a:p>
            <a:pPr marL="0" indent="0">
              <a:buNone/>
            </a:pPr>
            <a:endParaRPr lang="en-US" dirty="0"/>
          </a:p>
          <a:p>
            <a:pPr marL="0" indent="0" algn="just">
              <a:buNone/>
            </a:pPr>
            <a:r>
              <a:rPr lang="en-US" dirty="0" smtClean="0"/>
              <a:t>That same email could be edited by ProperComm® for as little as $5 (for the first 70 words)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1065228522"/>
      </p:ext>
    </p:extLst>
  </p:cSld>
  <p:clrMapOvr>
    <a:masterClrMapping/>
  </p:clrMapOvr>
  <p:transition spd="slow" advTm="25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Reducing costs </a:t>
            </a:r>
            <a:r>
              <a:rPr lang="en-US" b="1" dirty="0" err="1" smtClean="0"/>
              <a:t>cont</a:t>
            </a:r>
            <a:r>
              <a:rPr lang="en-US" b="1" dirty="0" smtClean="0"/>
              <a:t> . . . </a:t>
            </a:r>
            <a:endParaRPr lang="en-US" b="1" dirty="0"/>
          </a:p>
        </p:txBody>
      </p:sp>
      <p:sp>
        <p:nvSpPr>
          <p:cNvPr id="3" name="Content Placeholder 2"/>
          <p:cNvSpPr>
            <a:spLocks noGrp="1"/>
          </p:cNvSpPr>
          <p:nvPr>
            <p:ph idx="1"/>
          </p:nvPr>
        </p:nvSpPr>
        <p:spPr>
          <a:xfrm>
            <a:off x="304800" y="1447800"/>
            <a:ext cx="8534400" cy="5029200"/>
          </a:xfrm>
        </p:spPr>
        <p:txBody>
          <a:bodyPr>
            <a:normAutofit fontScale="92500" lnSpcReduction="10000"/>
          </a:bodyPr>
          <a:lstStyle/>
          <a:p>
            <a:pPr marL="0" indent="0" algn="just">
              <a:buNone/>
            </a:pPr>
            <a:r>
              <a:rPr lang="en-US" dirty="0" smtClean="0"/>
              <a:t>Parenting Coordinators often review emails between co-parents and send tips and/or suggestions on better communication.  However, the intended recipient may still receive the inappropriate email.</a:t>
            </a:r>
          </a:p>
          <a:p>
            <a:pPr marL="0" indent="0" algn="just">
              <a:buNone/>
            </a:pPr>
            <a:endParaRPr lang="en-US" sz="1700" dirty="0"/>
          </a:p>
          <a:p>
            <a:pPr marL="0" indent="0" algn="just">
              <a:buNone/>
            </a:pPr>
            <a:r>
              <a:rPr lang="en-US" dirty="0"/>
              <a:t>I</a:t>
            </a:r>
            <a:r>
              <a:rPr lang="en-US" dirty="0" smtClean="0"/>
              <a:t>f the parenting coordinator charges $200 per hour with a minimum billing of .1 the cost would be $20 for an unedited email.</a:t>
            </a:r>
          </a:p>
          <a:p>
            <a:pPr marL="0" indent="0" algn="just">
              <a:buNone/>
            </a:pPr>
            <a:endParaRPr lang="en-US" sz="1900" dirty="0"/>
          </a:p>
          <a:p>
            <a:pPr marL="0" indent="0" algn="just">
              <a:buNone/>
            </a:pPr>
            <a:r>
              <a:rPr lang="en-US" dirty="0" smtClean="0"/>
              <a:t>ProperComm® would edit the same email for as little as $5 (for the first 70 words) and the recipient would not be subjected to abusive language.</a:t>
            </a:r>
            <a:endParaRPr lang="en-US" dirty="0"/>
          </a:p>
        </p:txBody>
      </p:sp>
    </p:spTree>
    <p:extLst>
      <p:ext uri="{BB962C8B-B14F-4D97-AF65-F5344CB8AC3E}">
        <p14:creationId xmlns:p14="http://schemas.microsoft.com/office/powerpoint/2010/main" xmlns="" val="2353832416"/>
      </p:ext>
    </p:extLst>
  </p:cSld>
  <p:clrMapOvr>
    <a:masterClrMapping/>
  </p:clrMapOvr>
  <p:transition spd="med" advTm="15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ProperComm®</a:t>
            </a:r>
            <a:endParaRPr lang="en-US" b="1" dirty="0"/>
          </a:p>
        </p:txBody>
      </p:sp>
      <p:sp>
        <p:nvSpPr>
          <p:cNvPr id="3" name="Content Placeholder 2"/>
          <p:cNvSpPr>
            <a:spLocks noGrp="1"/>
          </p:cNvSpPr>
          <p:nvPr>
            <p:ph idx="1"/>
          </p:nvPr>
        </p:nvSpPr>
        <p:spPr>
          <a:xfrm>
            <a:off x="457200" y="1600200"/>
            <a:ext cx="8229600" cy="4038599"/>
          </a:xfrm>
        </p:spPr>
        <p:txBody>
          <a:bodyPr>
            <a:normAutofit/>
          </a:bodyPr>
          <a:lstStyle/>
          <a:p>
            <a:pPr marL="0" indent="0" algn="just">
              <a:buNone/>
            </a:pPr>
            <a:r>
              <a:rPr lang="en-US" sz="4000" dirty="0" smtClean="0"/>
              <a:t>ProperComm® is a web-based email and text message editing company.  We edit text messages and emails between co-parents who are required to communicate but are unable to do so appropriately.</a:t>
            </a:r>
            <a:endParaRPr lang="en-US" sz="4000" dirty="0"/>
          </a:p>
        </p:txBody>
      </p:sp>
    </p:spTree>
    <p:extLst>
      <p:ext uri="{BB962C8B-B14F-4D97-AF65-F5344CB8AC3E}">
        <p14:creationId xmlns:p14="http://schemas.microsoft.com/office/powerpoint/2010/main" xmlns="" val="3538017057"/>
      </p:ext>
    </p:extLst>
  </p:cSld>
  <p:clrMapOvr>
    <a:masterClrMapping/>
  </p:clrMapOvr>
  <p:transition spd="slow" advTm="15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ProperComm® Help Judges</a:t>
            </a:r>
            <a:endParaRPr lang="en-US" b="1"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Judges are often bombarded with hundreds of emails and text messages provided by litigants as exhibits, reducing the amount of time available to handle more emergent situations.</a:t>
            </a:r>
          </a:p>
          <a:p>
            <a:pPr marL="0" indent="0" algn="just">
              <a:buNone/>
            </a:pPr>
            <a:endParaRPr lang="en-US" sz="1700" dirty="0"/>
          </a:p>
          <a:p>
            <a:pPr marL="0" indent="0" algn="just">
              <a:buNone/>
            </a:pPr>
            <a:r>
              <a:rPr lang="en-US" dirty="0" smtClean="0"/>
              <a:t>ProperComm® actually eliminates the emails.  They no longer exist.  This allows the parties to continue co-parenting without court intervention because the harassment is eliminated.</a:t>
            </a:r>
            <a:endParaRPr lang="en-US" dirty="0"/>
          </a:p>
        </p:txBody>
      </p:sp>
    </p:spTree>
    <p:extLst>
      <p:ext uri="{BB962C8B-B14F-4D97-AF65-F5344CB8AC3E}">
        <p14:creationId xmlns:p14="http://schemas.microsoft.com/office/powerpoint/2010/main" xmlns="" val="2275439447"/>
      </p:ext>
    </p:extLst>
  </p:cSld>
  <p:clrMapOvr>
    <a:masterClrMapping/>
  </p:clrMapOvr>
  <p:transition spd="slow" advTm="20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xmlns="" val="3715905478"/>
              </p:ext>
            </p:extLst>
          </p:nvPr>
        </p:nvGraphicFramePr>
        <p:xfrm>
          <a:off x="1066800" y="1219200"/>
          <a:ext cx="73914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051538" y="533400"/>
            <a:ext cx="5029200" cy="523220"/>
          </a:xfrm>
          <a:prstGeom prst="rect">
            <a:avLst/>
          </a:prstGeom>
          <a:noFill/>
        </p:spPr>
        <p:txBody>
          <a:bodyPr wrap="square" rtlCol="0">
            <a:spAutoFit/>
          </a:bodyPr>
          <a:lstStyle/>
          <a:p>
            <a:pPr algn="ctr"/>
            <a:r>
              <a:rPr lang="en-US" sz="2800" b="1" dirty="0" smtClean="0"/>
              <a:t>AVERAGE COST COMPARISON</a:t>
            </a:r>
            <a:endParaRPr lang="en-US" sz="2800" b="1" dirty="0"/>
          </a:p>
        </p:txBody>
      </p:sp>
    </p:spTree>
    <p:extLst>
      <p:ext uri="{BB962C8B-B14F-4D97-AF65-F5344CB8AC3E}">
        <p14:creationId xmlns:p14="http://schemas.microsoft.com/office/powerpoint/2010/main" xmlns="" val="143922262"/>
      </p:ext>
    </p:extLst>
  </p:cSld>
  <p:clrMapOvr>
    <a:masterClrMapping/>
  </p:clrMapOvr>
  <mc:AlternateContent xmlns:mc="http://schemas.openxmlformats.org/markup-compatibility/2006">
    <mc:Choice xmlns:p14="http://schemas.microsoft.com/office/powerpoint/2010/main" xmlns="" Requires="p14">
      <p:transition spd="slow" p14:dur="2000" advTm="60000"/>
    </mc:Choice>
    <mc:Fallback>
      <p:transition spd="slow" advTm="60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xmlns="" val="3472998171"/>
              </p:ext>
            </p:extLst>
          </p:nvPr>
        </p:nvGraphicFramePr>
        <p:xfrm>
          <a:off x="533400" y="1295400"/>
          <a:ext cx="8305800" cy="511558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2051538" y="533400"/>
            <a:ext cx="5029200" cy="523220"/>
          </a:xfrm>
          <a:prstGeom prst="rect">
            <a:avLst/>
          </a:prstGeom>
          <a:noFill/>
        </p:spPr>
        <p:txBody>
          <a:bodyPr wrap="square" rtlCol="0">
            <a:spAutoFit/>
          </a:bodyPr>
          <a:lstStyle/>
          <a:p>
            <a:pPr algn="ctr"/>
            <a:r>
              <a:rPr lang="en-US" sz="2800" b="1" dirty="0" smtClean="0"/>
              <a:t>AVERAGE COST COMPARISON</a:t>
            </a:r>
            <a:endParaRPr lang="en-US" sz="2800" b="1" dirty="0"/>
          </a:p>
        </p:txBody>
      </p:sp>
    </p:spTree>
    <p:extLst>
      <p:ext uri="{BB962C8B-B14F-4D97-AF65-F5344CB8AC3E}">
        <p14:creationId xmlns:p14="http://schemas.microsoft.com/office/powerpoint/2010/main" xmlns="" val="3689471420"/>
      </p:ext>
    </p:extLst>
  </p:cSld>
  <p:clrMapOvr>
    <a:masterClrMapping/>
  </p:clrMapOvr>
  <mc:AlternateContent xmlns:mc="http://schemas.openxmlformats.org/markup-compatibility/2006">
    <mc:Choice xmlns:p14="http://schemas.microsoft.com/office/powerpoint/2010/main" xmlns="" Requires="p14">
      <p:transition spd="slow" p14:dur="2000" advTm="45000"/>
    </mc:Choice>
    <mc:Fallback>
      <p:transition spd="slow" advTm="45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There is more than one right answer</a:t>
            </a:r>
            <a:endParaRPr lang="en-US" b="1" dirty="0"/>
          </a:p>
        </p:txBody>
      </p:sp>
      <p:sp>
        <p:nvSpPr>
          <p:cNvPr id="3" name="Content Placeholder 2"/>
          <p:cNvSpPr>
            <a:spLocks noGrp="1"/>
          </p:cNvSpPr>
          <p:nvPr>
            <p:ph idx="1"/>
          </p:nvPr>
        </p:nvSpPr>
        <p:spPr/>
        <p:txBody>
          <a:bodyPr/>
          <a:lstStyle/>
          <a:p>
            <a:pPr marL="0" indent="0" algn="just">
              <a:buNone/>
            </a:pPr>
            <a:r>
              <a:rPr lang="en-US" dirty="0" smtClean="0"/>
              <a:t>The emails and text messages do not need to be perfect and there is more than one right answer.  </a:t>
            </a:r>
            <a:endParaRPr lang="en-US" dirty="0"/>
          </a:p>
          <a:p>
            <a:pPr marL="0" indent="0" algn="just">
              <a:buNone/>
            </a:pPr>
            <a:endParaRPr lang="en-US" dirty="0" smtClean="0"/>
          </a:p>
          <a:p>
            <a:pPr marL="0" indent="0" algn="just">
              <a:buNone/>
            </a:pPr>
            <a:r>
              <a:rPr lang="en-US" dirty="0" smtClean="0"/>
              <a:t>The message need only be appropriate. The parties need not say please and thank you; however they can not be hostile or abusive either. </a:t>
            </a:r>
            <a:endParaRPr lang="en-US" dirty="0"/>
          </a:p>
        </p:txBody>
      </p:sp>
    </p:spTree>
    <p:extLst>
      <p:ext uri="{BB962C8B-B14F-4D97-AF65-F5344CB8AC3E}">
        <p14:creationId xmlns:p14="http://schemas.microsoft.com/office/powerpoint/2010/main" xmlns="" val="238613351"/>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About our Auditors</a:t>
            </a:r>
            <a:endParaRPr lang="en-US" b="1" dirty="0"/>
          </a:p>
        </p:txBody>
      </p:sp>
      <p:sp>
        <p:nvSpPr>
          <p:cNvPr id="3" name="Content Placeholder 2"/>
          <p:cNvSpPr>
            <a:spLocks noGrp="1"/>
          </p:cNvSpPr>
          <p:nvPr>
            <p:ph idx="1"/>
          </p:nvPr>
        </p:nvSpPr>
        <p:spPr/>
        <p:txBody>
          <a:bodyPr>
            <a:normAutofit/>
          </a:bodyPr>
          <a:lstStyle/>
          <a:p>
            <a:pPr marL="0" indent="0" algn="just">
              <a:buNone/>
            </a:pPr>
            <a:r>
              <a:rPr lang="en-US" dirty="0" smtClean="0"/>
              <a:t>Our auditors are trained to take the hostility, anger and passive aggression out of emails. </a:t>
            </a:r>
          </a:p>
          <a:p>
            <a:pPr marL="0" indent="0" algn="just">
              <a:buNone/>
            </a:pPr>
            <a:endParaRPr lang="en-US" sz="1800" dirty="0"/>
          </a:p>
          <a:p>
            <a:pPr marL="0" indent="0" algn="just">
              <a:buNone/>
            </a:pPr>
            <a:r>
              <a:rPr lang="en-US" dirty="0" smtClean="0"/>
              <a:t>The auditors are tested on hundreds of sample emails and text messages before they edit a real email</a:t>
            </a:r>
          </a:p>
          <a:p>
            <a:pPr marL="0" indent="0" algn="just">
              <a:buNone/>
            </a:pPr>
            <a:endParaRPr lang="en-US" sz="1800" dirty="0"/>
          </a:p>
          <a:p>
            <a:pPr marL="0" indent="0" algn="just">
              <a:buNone/>
            </a:pPr>
            <a:r>
              <a:rPr lang="en-US" dirty="0" smtClean="0"/>
              <a:t>The auditors are regularly tested and their edits are reviewed randomly.</a:t>
            </a:r>
          </a:p>
        </p:txBody>
      </p:sp>
    </p:spTree>
    <p:extLst>
      <p:ext uri="{BB962C8B-B14F-4D97-AF65-F5344CB8AC3E}">
        <p14:creationId xmlns:p14="http://schemas.microsoft.com/office/powerpoint/2010/main" xmlns="" val="4200953721"/>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171"/>
            <a:ext cx="8229600" cy="1143000"/>
          </a:xfrm>
        </p:spPr>
        <p:txBody>
          <a:bodyPr/>
          <a:lstStyle/>
          <a:p>
            <a:r>
              <a:rPr lang="en-US" b="1" dirty="0" smtClean="0"/>
              <a:t>EXAMPLE</a:t>
            </a:r>
            <a:endParaRPr lang="en-US" b="1" dirty="0"/>
          </a:p>
        </p:txBody>
      </p:sp>
      <p:sp>
        <p:nvSpPr>
          <p:cNvPr id="3" name="Content Placeholder 2"/>
          <p:cNvSpPr>
            <a:spLocks noGrp="1"/>
          </p:cNvSpPr>
          <p:nvPr>
            <p:ph idx="1"/>
          </p:nvPr>
        </p:nvSpPr>
        <p:spPr>
          <a:xfrm>
            <a:off x="457200" y="1295400"/>
            <a:ext cx="8229600" cy="5181600"/>
          </a:xfrm>
        </p:spPr>
        <p:txBody>
          <a:bodyPr>
            <a:normAutofit fontScale="77500" lnSpcReduction="20000"/>
          </a:bodyPr>
          <a:lstStyle/>
          <a:p>
            <a:pPr marL="0" indent="0" algn="just">
              <a:buNone/>
            </a:pPr>
            <a:r>
              <a:rPr lang="en-US" b="1" dirty="0" smtClean="0">
                <a:solidFill>
                  <a:srgbClr val="00B050"/>
                </a:solidFill>
              </a:rPr>
              <a:t>Mother’s message:  Billy has a doctor appointment tomorrow, can you pleases drop off the insurance card and half of the co-pay?</a:t>
            </a:r>
          </a:p>
          <a:p>
            <a:pPr marL="0" indent="0" algn="just">
              <a:buNone/>
            </a:pPr>
            <a:endParaRPr lang="en-US" b="1" dirty="0">
              <a:solidFill>
                <a:srgbClr val="00B050"/>
              </a:solidFill>
            </a:endParaRPr>
          </a:p>
          <a:p>
            <a:pPr marL="0" indent="0" algn="just">
              <a:buNone/>
            </a:pPr>
            <a:r>
              <a:rPr lang="en-US" b="1" dirty="0" smtClean="0">
                <a:solidFill>
                  <a:srgbClr val="00B050"/>
                </a:solidFill>
              </a:rPr>
              <a:t>Father’s response: Your boyfriend can pay now that you are sleeping with him.  Since you got that ridiculous order of protection granted, I can’t go to the doctor so I’m not dropping off the card or the money.  You chose to exclude me from your life-deal with it (you’re probably sleeping with the judge).</a:t>
            </a:r>
          </a:p>
          <a:p>
            <a:pPr marL="0" indent="0" algn="just">
              <a:buNone/>
            </a:pPr>
            <a:endParaRPr lang="en-US" b="1" dirty="0"/>
          </a:p>
          <a:p>
            <a:pPr marL="0" indent="0" algn="just">
              <a:buNone/>
            </a:pPr>
            <a:r>
              <a:rPr lang="en-US" b="1" dirty="0" smtClean="0">
                <a:solidFill>
                  <a:srgbClr val="0070C0"/>
                </a:solidFill>
              </a:rPr>
              <a:t>With ProperComm®:</a:t>
            </a:r>
          </a:p>
          <a:p>
            <a:pPr marL="0" indent="0" algn="just">
              <a:buNone/>
            </a:pPr>
            <a:endParaRPr lang="en-US" b="1" dirty="0" smtClean="0">
              <a:solidFill>
                <a:srgbClr val="0070C0"/>
              </a:solidFill>
            </a:endParaRPr>
          </a:p>
          <a:p>
            <a:pPr marL="0" indent="0" algn="just">
              <a:buNone/>
            </a:pPr>
            <a:r>
              <a:rPr lang="en-US" b="1" dirty="0" smtClean="0">
                <a:solidFill>
                  <a:srgbClr val="0070C0"/>
                </a:solidFill>
              </a:rPr>
              <a:t>Father’s reply:  I won’t be dropping off the card or the money.</a:t>
            </a:r>
            <a:endParaRPr lang="en-US" b="1" dirty="0">
              <a:solidFill>
                <a:srgbClr val="0070C0"/>
              </a:solidFill>
            </a:endParaRPr>
          </a:p>
        </p:txBody>
      </p:sp>
    </p:spTree>
    <p:extLst>
      <p:ext uri="{BB962C8B-B14F-4D97-AF65-F5344CB8AC3E}">
        <p14:creationId xmlns:p14="http://schemas.microsoft.com/office/powerpoint/2010/main" xmlns="" val="3509965126"/>
      </p:ext>
    </p:extLst>
  </p:cSld>
  <p:clrMapOvr>
    <a:masterClrMapping/>
  </p:clrMapOvr>
  <mc:AlternateContent xmlns:mc="http://schemas.openxmlformats.org/markup-compatibility/2006">
    <mc:Choice xmlns:p14="http://schemas.microsoft.com/office/powerpoint/2010/main" xmlns="" Requires="p14">
      <p:transition spd="slow" p14:dur="2000" advTm="60000"/>
    </mc:Choice>
    <mc:Fallback>
      <p:transition spd="slow" advTm="60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does ProperComm do?</a:t>
            </a:r>
            <a:endParaRPr lang="en-US" b="1" dirty="0"/>
          </a:p>
        </p:txBody>
      </p:sp>
      <p:sp>
        <p:nvSpPr>
          <p:cNvPr id="3" name="Content Placeholder 2"/>
          <p:cNvSpPr>
            <a:spLocks noGrp="1"/>
          </p:cNvSpPr>
          <p:nvPr>
            <p:ph idx="1"/>
          </p:nvPr>
        </p:nvSpPr>
        <p:spPr/>
        <p:txBody>
          <a:bodyPr/>
          <a:lstStyle/>
          <a:p>
            <a:pPr marL="0" indent="0" algn="just">
              <a:buNone/>
            </a:pPr>
            <a:r>
              <a:rPr lang="en-US" dirty="0" smtClean="0"/>
              <a:t>ProperComm® intercepts emails and text messages between co-parents and edits them to be free from hostile, angry, abusive and inappropriate communication. </a:t>
            </a:r>
          </a:p>
          <a:p>
            <a:pPr marL="0" indent="0" algn="just">
              <a:buNone/>
            </a:pPr>
            <a:endParaRPr lang="en-US" dirty="0"/>
          </a:p>
          <a:p>
            <a:pPr marL="0" indent="0" algn="just">
              <a:buNone/>
            </a:pPr>
            <a:r>
              <a:rPr lang="en-US" dirty="0" smtClean="0"/>
              <a:t>ProperComm® then forwards the appropriate message to both the intended receiver and the original sender.</a:t>
            </a:r>
            <a:endParaRPr lang="en-US" dirty="0"/>
          </a:p>
        </p:txBody>
      </p:sp>
    </p:spTree>
    <p:extLst>
      <p:ext uri="{BB962C8B-B14F-4D97-AF65-F5344CB8AC3E}">
        <p14:creationId xmlns:p14="http://schemas.microsoft.com/office/powerpoint/2010/main" xmlns="" val="796227035"/>
      </p:ext>
    </p:extLst>
  </p:cSld>
  <p:clrMapOvr>
    <a:masterClrMapping/>
  </p:clrMapOvr>
  <p:transition spd="slow" advTm="15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a:t>
            </a:r>
            <a:endParaRPr lang="en-US" b="1" dirty="0"/>
          </a:p>
        </p:txBody>
      </p:sp>
      <p:sp>
        <p:nvSpPr>
          <p:cNvPr id="3" name="Content Placeholder 2"/>
          <p:cNvSpPr>
            <a:spLocks noGrp="1"/>
          </p:cNvSpPr>
          <p:nvPr>
            <p:ph idx="1"/>
          </p:nvPr>
        </p:nvSpPr>
        <p:spPr>
          <a:xfrm>
            <a:off x="457200" y="1371600"/>
            <a:ext cx="8229600" cy="5029200"/>
          </a:xfrm>
        </p:spPr>
        <p:txBody>
          <a:bodyPr>
            <a:normAutofit fontScale="85000" lnSpcReduction="20000"/>
          </a:bodyPr>
          <a:lstStyle/>
          <a:p>
            <a:pPr marL="0" indent="0">
              <a:buNone/>
            </a:pPr>
            <a:r>
              <a:rPr lang="en-US" b="1" dirty="0"/>
              <a:t> </a:t>
            </a:r>
            <a:r>
              <a:rPr lang="en-US" b="1" dirty="0" smtClean="0"/>
              <a:t>Before ProperComm®</a:t>
            </a:r>
          </a:p>
          <a:p>
            <a:pPr marL="0" indent="0" algn="just">
              <a:buNone/>
            </a:pPr>
            <a:endParaRPr lang="en-US" sz="1900" dirty="0" smtClean="0"/>
          </a:p>
          <a:p>
            <a:pPr marL="0" indent="0" algn="just">
              <a:buNone/>
            </a:pPr>
            <a:r>
              <a:rPr lang="en-US" b="1" dirty="0" smtClean="0">
                <a:solidFill>
                  <a:srgbClr val="00B050"/>
                </a:solidFill>
              </a:rPr>
              <a:t>Michael, Beth’s next doctor appointment is Oct. 9 at 9am.  I scheduled it on my day as usual and I intend to take her as I always have.  If you’re not too busy with your skank girlfriend or traveling with all the money you tell the court you don’t have feel free to show up since you told your lawyer you always to.  You are such a liar.</a:t>
            </a:r>
          </a:p>
          <a:p>
            <a:pPr marL="0" indent="0" algn="just">
              <a:buNone/>
            </a:pPr>
            <a:endParaRPr lang="en-US" dirty="0"/>
          </a:p>
          <a:p>
            <a:pPr marL="0" indent="0" algn="just">
              <a:buNone/>
            </a:pPr>
            <a:r>
              <a:rPr lang="en-US" b="1" dirty="0" smtClean="0"/>
              <a:t>After ProperComm®</a:t>
            </a:r>
          </a:p>
          <a:p>
            <a:pPr marL="0" indent="0" algn="just">
              <a:buNone/>
            </a:pPr>
            <a:endParaRPr lang="en-US" sz="2100" dirty="0" smtClean="0"/>
          </a:p>
          <a:p>
            <a:pPr marL="0" indent="0" algn="just">
              <a:buNone/>
            </a:pPr>
            <a:r>
              <a:rPr lang="en-US" b="1" dirty="0" smtClean="0">
                <a:solidFill>
                  <a:srgbClr val="0070C0"/>
                </a:solidFill>
              </a:rPr>
              <a:t>Beth’s next doctor appointment is Oct. 9 at 9am. I intend to take her.  Please feel free to show up.</a:t>
            </a:r>
            <a:endParaRPr lang="en-US" b="1" dirty="0">
              <a:solidFill>
                <a:srgbClr val="0070C0"/>
              </a:solidFill>
            </a:endParaRPr>
          </a:p>
        </p:txBody>
      </p:sp>
    </p:spTree>
    <p:extLst>
      <p:ext uri="{BB962C8B-B14F-4D97-AF65-F5344CB8AC3E}">
        <p14:creationId xmlns:p14="http://schemas.microsoft.com/office/powerpoint/2010/main" xmlns="" val="396411348"/>
      </p:ext>
    </p:extLst>
  </p:cSld>
  <p:clrMapOvr>
    <a:masterClrMapping/>
  </p:clrMapOvr>
  <mc:AlternateContent xmlns:mc="http://schemas.openxmlformats.org/markup-compatibility/2006">
    <mc:Choice xmlns:p14="http://schemas.microsoft.com/office/powerpoint/2010/main" xmlns="" Requires="p14">
      <p:transition spd="slow" p14:dur="2000" advTm="45000"/>
    </mc:Choice>
    <mc:Fallback>
      <p:transition spd="slow" advTm="45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How Does ProperComm®</a:t>
            </a:r>
            <a:br>
              <a:rPr lang="en-US" b="1" dirty="0" smtClean="0"/>
            </a:br>
            <a:r>
              <a:rPr lang="en-US" b="1" dirty="0" smtClean="0"/>
              <a:t> Help Co-Parents</a:t>
            </a:r>
            <a:endParaRPr lang="en-US" b="1" dirty="0"/>
          </a:p>
        </p:txBody>
      </p:sp>
      <p:sp>
        <p:nvSpPr>
          <p:cNvPr id="3" name="Content Placeholder 2"/>
          <p:cNvSpPr>
            <a:spLocks noGrp="1"/>
          </p:cNvSpPr>
          <p:nvPr>
            <p:ph idx="1"/>
          </p:nvPr>
        </p:nvSpPr>
        <p:spPr>
          <a:xfrm>
            <a:off x="457200" y="2057400"/>
            <a:ext cx="8229600" cy="3962400"/>
          </a:xfrm>
        </p:spPr>
        <p:txBody>
          <a:bodyPr/>
          <a:lstStyle/>
          <a:p>
            <a:pPr marL="514350" indent="-514350" algn="just">
              <a:buAutoNum type="arabicPeriod"/>
            </a:pPr>
            <a:r>
              <a:rPr lang="en-US" dirty="0" smtClean="0"/>
              <a:t>ProperComm® teaches the parents to communicate more appropriately and effectively.</a:t>
            </a:r>
          </a:p>
          <a:p>
            <a:pPr marL="514350" indent="-514350" algn="just">
              <a:buAutoNum type="arabicPeriod"/>
            </a:pPr>
            <a:r>
              <a:rPr lang="en-US" dirty="0" smtClean="0"/>
              <a:t>ProperComm® reduces abuse and conflict between co-parents.</a:t>
            </a:r>
          </a:p>
          <a:p>
            <a:pPr marL="514350" indent="-514350" algn="just">
              <a:buAutoNum type="arabicPeriod"/>
            </a:pPr>
            <a:r>
              <a:rPr lang="en-US" dirty="0" smtClean="0"/>
              <a:t>ProperComm® reduces litigation thereby saving co-parents money.</a:t>
            </a:r>
            <a:endParaRPr lang="en-US" dirty="0"/>
          </a:p>
        </p:txBody>
      </p:sp>
    </p:spTree>
    <p:extLst>
      <p:ext uri="{BB962C8B-B14F-4D97-AF65-F5344CB8AC3E}">
        <p14:creationId xmlns:p14="http://schemas.microsoft.com/office/powerpoint/2010/main" xmlns="" val="4181061995"/>
      </p:ext>
    </p:extLst>
  </p:cSld>
  <p:clrMapOvr>
    <a:masterClrMapping/>
  </p:clrMapOvr>
  <p:transition spd="slow" advTm="15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a:t>
            </a:r>
            <a:endParaRPr lang="en-US" b="1" dirty="0"/>
          </a:p>
        </p:txBody>
      </p:sp>
      <p:sp>
        <p:nvSpPr>
          <p:cNvPr id="3" name="Content Placeholder 2"/>
          <p:cNvSpPr>
            <a:spLocks noGrp="1"/>
          </p:cNvSpPr>
          <p:nvPr>
            <p:ph idx="1"/>
          </p:nvPr>
        </p:nvSpPr>
        <p:spPr>
          <a:xfrm>
            <a:off x="304800" y="1600200"/>
            <a:ext cx="8534400" cy="4525963"/>
          </a:xfrm>
        </p:spPr>
        <p:txBody>
          <a:bodyPr>
            <a:normAutofit fontScale="77500" lnSpcReduction="20000"/>
          </a:bodyPr>
          <a:lstStyle/>
          <a:p>
            <a:pPr marL="0" indent="0">
              <a:buNone/>
            </a:pPr>
            <a:r>
              <a:rPr lang="en-US" b="1" dirty="0" smtClean="0"/>
              <a:t>Father’s email to Mother before ProperComm®</a:t>
            </a:r>
          </a:p>
          <a:p>
            <a:pPr marL="0" indent="0">
              <a:buNone/>
            </a:pPr>
            <a:endParaRPr lang="en-US" sz="1900" dirty="0" smtClean="0"/>
          </a:p>
          <a:p>
            <a:pPr marL="0" indent="0" algn="just">
              <a:buNone/>
            </a:pPr>
            <a:r>
              <a:rPr lang="en-US" b="1" dirty="0" smtClean="0">
                <a:solidFill>
                  <a:srgbClr val="00B050"/>
                </a:solidFill>
              </a:rPr>
              <a:t>Stephanie – get over your anorexic self and move on.  If you really didn’t want me you wouldn’t be saying those things.  Felicia is not a skank whore – she is very sweet and caring.  You should be thankful that she cares so much for Beth.  Beth even calls her mommy.  Maybe if you weren’t such a bitch you would try to see what is best for </a:t>
            </a:r>
            <a:r>
              <a:rPr lang="en-US" b="1" dirty="0" err="1" smtClean="0">
                <a:solidFill>
                  <a:srgbClr val="00B050"/>
                </a:solidFill>
              </a:rPr>
              <a:t>Bethy</a:t>
            </a:r>
            <a:r>
              <a:rPr lang="en-US" b="1" dirty="0" smtClean="0">
                <a:solidFill>
                  <a:srgbClr val="00B050"/>
                </a:solidFill>
              </a:rPr>
              <a:t> and not you.  I will be at the appointment.</a:t>
            </a:r>
          </a:p>
          <a:p>
            <a:pPr marL="0" indent="0">
              <a:buNone/>
            </a:pPr>
            <a:endParaRPr lang="en-US" sz="1900" dirty="0"/>
          </a:p>
          <a:p>
            <a:pPr marL="0" indent="0">
              <a:buNone/>
            </a:pPr>
            <a:r>
              <a:rPr lang="en-US" b="1" dirty="0" smtClean="0"/>
              <a:t>After ProperComm®</a:t>
            </a:r>
          </a:p>
          <a:p>
            <a:pPr marL="0" indent="0">
              <a:buNone/>
            </a:pPr>
            <a:endParaRPr lang="en-US" dirty="0" smtClean="0">
              <a:solidFill>
                <a:srgbClr val="0070C0"/>
              </a:solidFill>
            </a:endParaRPr>
          </a:p>
          <a:p>
            <a:pPr marL="0" indent="0">
              <a:buNone/>
            </a:pPr>
            <a:r>
              <a:rPr lang="en-US" b="1" dirty="0" smtClean="0">
                <a:solidFill>
                  <a:srgbClr val="0070C0"/>
                </a:solidFill>
              </a:rPr>
              <a:t>Thank you.  I will be at the appointment</a:t>
            </a:r>
            <a:endParaRPr lang="en-US" b="1" dirty="0">
              <a:solidFill>
                <a:srgbClr val="0070C0"/>
              </a:solidFill>
            </a:endParaRPr>
          </a:p>
        </p:txBody>
      </p:sp>
    </p:spTree>
    <p:extLst>
      <p:ext uri="{BB962C8B-B14F-4D97-AF65-F5344CB8AC3E}">
        <p14:creationId xmlns:p14="http://schemas.microsoft.com/office/powerpoint/2010/main" xmlns="" val="3726788267"/>
      </p:ext>
    </p:extLst>
  </p:cSld>
  <p:clrMapOvr>
    <a:masterClrMapping/>
  </p:clrMapOvr>
  <mc:AlternateContent xmlns:mc="http://schemas.openxmlformats.org/markup-compatibility/2006">
    <mc:Choice xmlns:p14="http://schemas.microsoft.com/office/powerpoint/2010/main" xmlns="" Requires="p14">
      <p:transition spd="slow" p14:dur="2000" advTm="45000"/>
    </mc:Choice>
    <mc:Fallback>
      <p:transition spd="slow" advTm="45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rmAutofit/>
          </a:bodyPr>
          <a:lstStyle/>
          <a:p>
            <a:r>
              <a:rPr lang="en-US" b="1" dirty="0" smtClean="0"/>
              <a:t>How ProperComm® Teaches Parents</a:t>
            </a:r>
            <a:endParaRPr lang="en-US" b="1" dirty="0"/>
          </a:p>
        </p:txBody>
      </p:sp>
      <p:sp>
        <p:nvSpPr>
          <p:cNvPr id="3" name="Content Placeholder 2"/>
          <p:cNvSpPr>
            <a:spLocks noGrp="1"/>
          </p:cNvSpPr>
          <p:nvPr>
            <p:ph idx="1"/>
          </p:nvPr>
        </p:nvSpPr>
        <p:spPr>
          <a:xfrm>
            <a:off x="457200" y="1600200"/>
            <a:ext cx="8229600" cy="4800600"/>
          </a:xfrm>
        </p:spPr>
        <p:txBody>
          <a:bodyPr>
            <a:normAutofit/>
          </a:bodyPr>
          <a:lstStyle/>
          <a:p>
            <a:pPr marL="0" indent="0" algn="just">
              <a:buNone/>
            </a:pPr>
            <a:r>
              <a:rPr lang="en-US" u="sng" dirty="0" smtClean="0"/>
              <a:t>By Example </a:t>
            </a:r>
            <a:r>
              <a:rPr lang="en-US" dirty="0" smtClean="0"/>
              <a:t>– ProperComm® sends the edited version along with a communication tip to the original sender;</a:t>
            </a:r>
          </a:p>
        </p:txBody>
      </p:sp>
    </p:spTree>
    <p:extLst>
      <p:ext uri="{BB962C8B-B14F-4D97-AF65-F5344CB8AC3E}">
        <p14:creationId xmlns:p14="http://schemas.microsoft.com/office/powerpoint/2010/main" xmlns="" val="795210731"/>
      </p:ext>
    </p:extLst>
  </p:cSld>
  <p:clrMapOvr>
    <a:masterClrMapping/>
  </p:clrMapOvr>
  <p:transition advTm="13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Before ProperComm®</a:t>
            </a:r>
          </a:p>
          <a:p>
            <a:pPr marL="0" indent="0">
              <a:buNone/>
            </a:pPr>
            <a:endParaRPr lang="en-US" sz="1700" dirty="0"/>
          </a:p>
          <a:p>
            <a:pPr marL="0" indent="0">
              <a:buNone/>
            </a:pPr>
            <a:r>
              <a:rPr lang="en-US" b="1" dirty="0" smtClean="0">
                <a:solidFill>
                  <a:srgbClr val="00B050"/>
                </a:solidFill>
              </a:rPr>
              <a:t>You are a bitch!</a:t>
            </a:r>
          </a:p>
          <a:p>
            <a:pPr marL="0" indent="0" algn="just">
              <a:buNone/>
            </a:pPr>
            <a:endParaRPr lang="en-US" dirty="0"/>
          </a:p>
          <a:p>
            <a:pPr marL="0" indent="0" algn="just">
              <a:buNone/>
            </a:pPr>
            <a:r>
              <a:rPr lang="en-US" b="1" dirty="0" smtClean="0"/>
              <a:t>After ProperComm®</a:t>
            </a:r>
          </a:p>
          <a:p>
            <a:pPr marL="0" indent="0" algn="just">
              <a:buNone/>
            </a:pPr>
            <a:endParaRPr lang="en-US" dirty="0"/>
          </a:p>
          <a:p>
            <a:pPr marL="0" indent="0" algn="just">
              <a:buNone/>
            </a:pPr>
            <a:r>
              <a:rPr lang="en-US" b="1" dirty="0" smtClean="0">
                <a:solidFill>
                  <a:srgbClr val="0070C0"/>
                </a:solidFill>
              </a:rPr>
              <a:t>Your message is not editable and was not forwarded </a:t>
            </a:r>
          </a:p>
          <a:p>
            <a:pPr marL="0" indent="0" algn="just">
              <a:buNone/>
            </a:pPr>
            <a:endParaRPr lang="en-US" dirty="0"/>
          </a:p>
          <a:p>
            <a:pPr marL="0" indent="0" algn="just">
              <a:buNone/>
            </a:pPr>
            <a:r>
              <a:rPr lang="en-US" dirty="0" smtClean="0"/>
              <a:t>TIP: </a:t>
            </a:r>
            <a:r>
              <a:rPr lang="en-US" i="1" dirty="0" smtClean="0"/>
              <a:t>Make sure to keep it about the kids.</a:t>
            </a:r>
            <a:endParaRPr lang="en-US" i="1" dirty="0"/>
          </a:p>
        </p:txBody>
      </p:sp>
    </p:spTree>
    <p:extLst>
      <p:ext uri="{BB962C8B-B14F-4D97-AF65-F5344CB8AC3E}">
        <p14:creationId xmlns:p14="http://schemas.microsoft.com/office/powerpoint/2010/main" xmlns="" val="127410845"/>
      </p:ext>
    </p:extLst>
  </p:cSld>
  <p:clrMapOvr>
    <a:masterClrMapping/>
  </p:clrMapOvr>
  <p:transition spd="med" advTm="3500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1258</TotalTime>
  <Words>1335</Words>
  <Application>Microsoft Office PowerPoint</Application>
  <PresentationFormat>On-screen Show (4:3)</PresentationFormat>
  <Paragraphs>144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Welcome to  ProperComm®</vt:lpstr>
      <vt:lpstr>What is ProperComm®</vt:lpstr>
      <vt:lpstr>EXAMPLE</vt:lpstr>
      <vt:lpstr>What does ProperComm do?</vt:lpstr>
      <vt:lpstr>EXAMPLE</vt:lpstr>
      <vt:lpstr>How Does ProperComm®  Help Co-Parents</vt:lpstr>
      <vt:lpstr>EXAMPLE</vt:lpstr>
      <vt:lpstr>How ProperComm® Teaches Parents</vt:lpstr>
      <vt:lpstr>EXAMPLE</vt:lpstr>
      <vt:lpstr>How ProperComm® Teaches Parents</vt:lpstr>
      <vt:lpstr>EXAMPLE OF APPROPRIATE MESSAGE</vt:lpstr>
      <vt:lpstr>How ProperComm® Teaches Parents</vt:lpstr>
      <vt:lpstr>EXAMPLE</vt:lpstr>
      <vt:lpstr>ProperComm® reduces abuse  and conflict</vt:lpstr>
      <vt:lpstr>EXAMPLE</vt:lpstr>
      <vt:lpstr>Example of Threat</vt:lpstr>
      <vt:lpstr>Reducing Co-Parent’s Expenses</vt:lpstr>
      <vt:lpstr>Reducing costs</vt:lpstr>
      <vt:lpstr>Reducing costs cont . . . </vt:lpstr>
      <vt:lpstr>How ProperComm® Help Judges</vt:lpstr>
      <vt:lpstr>Slide 21</vt:lpstr>
      <vt:lpstr>Slide 22</vt:lpstr>
      <vt:lpstr>There is more than one right answer</vt:lpstr>
      <vt:lpstr>About our Auditors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ProperComm®</dc:title>
  <dc:creator>Launi</dc:creator>
  <cp:lastModifiedBy>Steve's Computer</cp:lastModifiedBy>
  <cp:revision>45</cp:revision>
  <dcterms:created xsi:type="dcterms:W3CDTF">2013-07-13T01:35:24Z</dcterms:created>
  <dcterms:modified xsi:type="dcterms:W3CDTF">2014-07-21T00:28:02Z</dcterms:modified>
</cp:coreProperties>
</file>